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405" r:id="rId3"/>
    <p:sldId id="418" r:id="rId4"/>
    <p:sldId id="277" r:id="rId5"/>
    <p:sldId id="259" r:id="rId6"/>
    <p:sldId id="419" r:id="rId7"/>
    <p:sldId id="420" r:id="rId8"/>
    <p:sldId id="421" r:id="rId9"/>
    <p:sldId id="412" r:id="rId10"/>
    <p:sldId id="264" r:id="rId11"/>
    <p:sldId id="265" r:id="rId12"/>
    <p:sldId id="266" r:id="rId13"/>
    <p:sldId id="280" r:id="rId14"/>
    <p:sldId id="267" r:id="rId15"/>
    <p:sldId id="278" r:id="rId16"/>
    <p:sldId id="415" r:id="rId17"/>
    <p:sldId id="300" r:id="rId18"/>
    <p:sldId id="302" r:id="rId19"/>
    <p:sldId id="301" r:id="rId20"/>
    <p:sldId id="303" r:id="rId21"/>
    <p:sldId id="304" r:id="rId22"/>
    <p:sldId id="305" r:id="rId23"/>
    <p:sldId id="417" r:id="rId24"/>
    <p:sldId id="407" r:id="rId25"/>
    <p:sldId id="306" r:id="rId26"/>
    <p:sldId id="307" r:id="rId27"/>
    <p:sldId id="283" r:id="rId28"/>
    <p:sldId id="284" r:id="rId29"/>
    <p:sldId id="285" r:id="rId30"/>
    <p:sldId id="286" r:id="rId31"/>
    <p:sldId id="287" r:id="rId32"/>
    <p:sldId id="288" r:id="rId33"/>
    <p:sldId id="281" r:id="rId34"/>
    <p:sldId id="289" r:id="rId35"/>
    <p:sldId id="413" r:id="rId36"/>
    <p:sldId id="268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416" r:id="rId45"/>
    <p:sldId id="290" r:id="rId46"/>
    <p:sldId id="292" r:id="rId47"/>
    <p:sldId id="293" r:id="rId48"/>
    <p:sldId id="294" r:id="rId49"/>
    <p:sldId id="296" r:id="rId50"/>
    <p:sldId id="295" r:id="rId51"/>
    <p:sldId id="297" r:id="rId52"/>
    <p:sldId id="298" r:id="rId53"/>
    <p:sldId id="308" r:id="rId54"/>
    <p:sldId id="396" r:id="rId55"/>
    <p:sldId id="30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17"/>
    <p:restoredTop sz="94672"/>
  </p:normalViewPr>
  <p:slideViewPr>
    <p:cSldViewPr snapToGrid="0" snapToObjects="1">
      <p:cViewPr varScale="1">
        <p:scale>
          <a:sx n="103" d="100"/>
          <a:sy n="103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533 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The ATR core is a unique curved design with plate type fuel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50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radioactive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r>
              <a:rPr lang="en-US" dirty="0"/>
              <a:t>Cladding should also be neutron transparent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5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73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volume to 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 r="-2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7880808" y="5476973"/>
            <a:ext cx="2282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220173" y="2763624"/>
            <a:ext cx="1564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2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51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molten salts as the fuel, flowing continuously through the core</a:t>
            </a:r>
          </a:p>
          <a:p>
            <a:r>
              <a:rPr lang="en-US" dirty="0"/>
              <a:t>Secondary loop comprised of coolant salt, such as </a:t>
            </a:r>
            <a:r>
              <a:rPr lang="en-US" dirty="0" err="1"/>
              <a:t>FLiBe</a:t>
            </a:r>
            <a:endParaRPr lang="en-US" dirty="0"/>
          </a:p>
          <a:p>
            <a:r>
              <a:rPr lang="en-US" dirty="0"/>
              <a:t>Example was the MSRE from ORNL, which utilized LiF-BeF2-ZrF4-UF4 as the fuel</a:t>
            </a:r>
          </a:p>
          <a:p>
            <a:r>
              <a:rPr lang="en-US" dirty="0"/>
              <a:t>Cladding is the flow piping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151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5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6F0-C047-2144-AD53-8DC5DD5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deposit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FD8A-B372-4C46-B44C-F0B011BF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mainly three types of uranium deposits</a:t>
            </a:r>
          </a:p>
          <a:p>
            <a:pPr lvl="1"/>
            <a:r>
              <a:rPr lang="en-US" dirty="0"/>
              <a:t>Sedimentary</a:t>
            </a:r>
          </a:p>
          <a:p>
            <a:pPr lvl="2"/>
            <a:r>
              <a:rPr lang="en-US" dirty="0"/>
              <a:t>Often found in sandstone; common in Canada and western US</a:t>
            </a:r>
          </a:p>
          <a:p>
            <a:pPr lvl="1"/>
            <a:r>
              <a:rPr lang="en-US" dirty="0"/>
              <a:t>Igneous/hydrothermal</a:t>
            </a:r>
          </a:p>
          <a:p>
            <a:pPr lvl="2"/>
            <a:r>
              <a:rPr lang="en-US" dirty="0"/>
              <a:t>Vein-type uranium ores from geothermal activity; Greenland and Namibia</a:t>
            </a:r>
          </a:p>
          <a:p>
            <a:pPr lvl="1"/>
            <a:r>
              <a:rPr lang="en-US" dirty="0" err="1"/>
              <a:t>Breccial</a:t>
            </a:r>
            <a:endParaRPr lang="en-US" dirty="0"/>
          </a:p>
          <a:p>
            <a:pPr lvl="2"/>
            <a:r>
              <a:rPr lang="en-US" dirty="0"/>
              <a:t>found in rocks that have been broken due to tectonic fracturing, or weathering; common in India, Australia and the US</a:t>
            </a:r>
          </a:p>
          <a:p>
            <a:r>
              <a:rPr lang="en-US" dirty="0"/>
              <a:t>Less common means of uranium mining include seawater recovery, where U concentrations is 3.3 micrograms per liter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0C180-0F6F-5F48-BC1A-A8591EC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8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DF2A-732F-0746-B574-23A35D5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390" y="1851378"/>
            <a:ext cx="2755311" cy="4272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46A04-21B5-CD43-A8C1-4E1DE478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48" y="2136886"/>
            <a:ext cx="4226837" cy="37012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AA05-AA40-6643-B8D0-90A8E3FD7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42" y="2610272"/>
            <a:ext cx="4350604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Finished fuel/reactor type overview</a:t>
            </a:r>
          </a:p>
          <a:p>
            <a:r>
              <a:rPr lang="en-US" sz="2200" dirty="0"/>
              <a:t>All reactors have basic requirements they must meet</a:t>
            </a:r>
          </a:p>
          <a:p>
            <a:pPr lvl="1"/>
            <a:r>
              <a:rPr lang="en-US" sz="2200" dirty="0"/>
              <a:t>An approach to remove the heat from the fuel</a:t>
            </a:r>
          </a:p>
          <a:p>
            <a:pPr lvl="1"/>
            <a:r>
              <a:rPr lang="en-US" sz="2200" dirty="0"/>
              <a:t>A method to convert heat to electricity</a:t>
            </a:r>
          </a:p>
          <a:p>
            <a:pPr lvl="1"/>
            <a:r>
              <a:rPr lang="en-US" sz="2200" dirty="0"/>
              <a:t>An approach to prevent radioactive products from leaving the fuel</a:t>
            </a:r>
          </a:p>
          <a:p>
            <a:pPr lvl="1"/>
            <a:r>
              <a:rPr lang="en-US" sz="2200" dirty="0"/>
              <a:t>A method to cycle the fuel</a:t>
            </a:r>
          </a:p>
          <a:p>
            <a:pPr lvl="1"/>
            <a:r>
              <a:rPr lang="en-US" sz="2200" dirty="0"/>
              <a:t>Containment in case something goes very wrong</a:t>
            </a:r>
          </a:p>
          <a:p>
            <a:r>
              <a:rPr lang="en-US" sz="2200" dirty="0"/>
              <a:t>LWRs have a certain way of meeting these requirements, but there are other options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9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32832" cy="3965670"/>
          </a:xfrm>
        </p:spPr>
        <p:txBody>
          <a:bodyPr/>
          <a:lstStyle/>
          <a:p>
            <a:r>
              <a:rPr lang="en-US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dirty="0"/>
              <a:t>The milling process commonly yields dry powder-form material consisting of “yellowcake”, which is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368" y="2582042"/>
            <a:ext cx="5337032" cy="3544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3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enrichment requires uranium as uranium hexafluoride,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fluidized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8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4A5E-C4AC-3748-AFD8-1C621217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3082-BD16-3840-9D34-4B296FCC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W</a:t>
            </a:r>
            <a:r>
              <a:rPr lang="en-US" baseline="-25000" dirty="0"/>
              <a:t>SWU</a:t>
            </a:r>
            <a:r>
              <a:rPr lang="en-US" dirty="0"/>
              <a:t> necessary to separate a mass F of feed of assay </a:t>
            </a:r>
            <a:r>
              <a:rPr lang="en-US" dirty="0" err="1"/>
              <a:t>x</a:t>
            </a:r>
            <a:r>
              <a:rPr lang="en-US" baseline="-25000" dirty="0" err="1"/>
              <a:t>f</a:t>
            </a:r>
            <a:r>
              <a:rPr lang="en-US" dirty="0"/>
              <a:t> into a mass P of product assay </a:t>
            </a:r>
            <a:r>
              <a:rPr lang="en-US" dirty="0" err="1"/>
              <a:t>xp</a:t>
            </a:r>
            <a:r>
              <a:rPr lang="en-US" dirty="0"/>
              <a:t> and tails of mass T and assay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is given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 is the value function:</a:t>
            </a:r>
          </a:p>
          <a:p>
            <a:r>
              <a:rPr lang="en-US" dirty="0"/>
              <a:t>The feed to product ratio is given by the expression</a:t>
            </a:r>
          </a:p>
          <a:p>
            <a:r>
              <a:rPr lang="en-US" dirty="0"/>
              <a:t>The tails to product ratio is given by the expression</a:t>
            </a:r>
          </a:p>
          <a:p>
            <a:r>
              <a:rPr lang="en-US" dirty="0"/>
              <a:t>The same amount of separative work will require different </a:t>
            </a:r>
          </a:p>
          <a:p>
            <a:pPr marL="400050" lvl="1" indent="0">
              <a:buNone/>
            </a:pPr>
            <a:r>
              <a:rPr lang="en-US" dirty="0"/>
              <a:t>amounts of energy depending on the efficiency of the separation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C0B7E-5A72-7343-A289-F438CDDC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8D80180-7E50-7049-B7D4-F732636B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3213100"/>
            <a:ext cx="4254500" cy="431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22BE53-59FA-E647-B4A6-14031FC1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0" y="4205023"/>
            <a:ext cx="1498600" cy="6477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C47A4E-64B9-7545-83CE-AA113FA1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79" y="3438526"/>
            <a:ext cx="2832100" cy="800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31BA235-7C84-2846-913C-18DEA2BC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429" y="4818157"/>
            <a:ext cx="1473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7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11" y="1640873"/>
            <a:ext cx="5497689" cy="3965670"/>
          </a:xfrm>
        </p:spPr>
        <p:txBody>
          <a:bodyPr/>
          <a:lstStyle/>
          <a:p>
            <a:pPr lvl="1"/>
            <a:r>
              <a:rPr lang="en-US" dirty="0"/>
              <a:t>Gaseous diffusion</a:t>
            </a:r>
          </a:p>
          <a:p>
            <a:pPr lvl="2"/>
            <a:r>
              <a:rPr lang="en-US" dirty="0"/>
              <a:t>Pushes UF6 through porous membrane</a:t>
            </a:r>
          </a:p>
          <a:p>
            <a:pPr lvl="2"/>
            <a:r>
              <a:rPr lang="en-US" dirty="0"/>
              <a:t>U235-F6 travels slightly faster</a:t>
            </a:r>
          </a:p>
          <a:p>
            <a:pPr lvl="2"/>
            <a:r>
              <a:rPr lang="en-US" dirty="0"/>
              <a:t>First Gen. technology, historical, but now outdated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CA92B7-AA9E-7A42-B477-4357BE2B56E2}"/>
              </a:ext>
            </a:extLst>
          </p:cNvPr>
          <p:cNvSpPr txBox="1">
            <a:spLocks/>
          </p:cNvSpPr>
          <p:nvPr/>
        </p:nvSpPr>
        <p:spPr bwMode="auto">
          <a:xfrm>
            <a:off x="5960533" y="1640873"/>
            <a:ext cx="605084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Centrifuge</a:t>
            </a:r>
          </a:p>
          <a:p>
            <a:pPr lvl="2"/>
            <a:r>
              <a:rPr lang="en-US" dirty="0"/>
              <a:t>gas is placed in a gas centrifuge cylinder and rotated at a high speed</a:t>
            </a:r>
          </a:p>
          <a:p>
            <a:pPr lvl="2"/>
            <a:r>
              <a:rPr lang="en-US" dirty="0"/>
              <a:t>strong centrifugal force, heavier gas molecules move towards the outside of the cylinder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1346B-9013-A940-BB39-90216AF8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11" y="3468117"/>
            <a:ext cx="3079044" cy="330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E5803-4D46-7549-9981-51B5D7C0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1" y="3468117"/>
            <a:ext cx="5272477" cy="2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8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0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5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typically arrives at a fuel manufacturing plant as uranium hexafluoride (UF</a:t>
            </a:r>
            <a:r>
              <a:rPr lang="en-US" baseline="-25000" dirty="0"/>
              <a:t>6</a:t>
            </a:r>
            <a:r>
              <a:rPr lang="en-US" dirty="0"/>
              <a:t>) and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3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8" y="2315882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4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(e.g.,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Reactor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048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09018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A single pellet in a typical reactor yields about the same amount of energy as one ton of coal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3776660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33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6128" cy="3965670"/>
          </a:xfrm>
        </p:spPr>
        <p:txBody>
          <a:bodyPr/>
          <a:lstStyle/>
          <a:p>
            <a:r>
              <a:rPr lang="en-US" dirty="0"/>
              <a:t>Uranium is mined and converted into fuel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There 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3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1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pPr lvl="1"/>
            <a:r>
              <a:rPr lang="en-US" dirty="0"/>
              <a:t>Pu releases about 9 MeV more usable energy per fission</a:t>
            </a:r>
          </a:p>
          <a:p>
            <a:pPr lvl="1"/>
            <a:r>
              <a:rPr lang="en-US" dirty="0"/>
              <a:t>Less than a 5% difference</a:t>
            </a:r>
          </a:p>
          <a:p>
            <a:r>
              <a:rPr lang="en-US" dirty="0"/>
              <a:t>Partition of energy is largely identical as well</a:t>
            </a:r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1968501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4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 = W/cm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Avogadro's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3%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1/1 x 0.03</a:t>
            </a:r>
          </a:p>
          <a:p>
            <a:pPr lvl="1"/>
            <a:r>
              <a:rPr lang="en-US" dirty="0"/>
              <a:t>7.34E20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5E13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7.34E20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690 J/s/cm</a:t>
            </a:r>
            <a:r>
              <a:rPr lang="en-US" baseline="30000" dirty="0"/>
              <a:t>3</a:t>
            </a:r>
            <a:r>
              <a:rPr lang="en-US" dirty="0"/>
              <a:t> = 690 W/cm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3255-E63A-BF46-93F9-EBE688B2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3965670"/>
          </a:xfrm>
        </p:spPr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</a:t>
            </a:r>
            <a:r>
              <a:rPr lang="en-US" dirty="0" err="1"/>
              <a:t>USi</a:t>
            </a:r>
            <a:r>
              <a:rPr lang="en-US" dirty="0"/>
              <a:t>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4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F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Fuel 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dirty="0"/>
              <a:t>Convection</a:t>
            </a:r>
          </a:p>
          <a:p>
            <a:pPr lvl="1"/>
            <a:r>
              <a:rPr lang="en-US" dirty="0"/>
              <a:t>Heat transfer through mass movement of liquid or gas</a:t>
            </a:r>
          </a:p>
          <a:p>
            <a:r>
              <a:rPr lang="en-US" dirty="0"/>
              <a:t>Radiation</a:t>
            </a:r>
          </a:p>
          <a:p>
            <a:pPr lvl="1"/>
            <a:r>
              <a:rPr lang="en-US" dirty="0"/>
              <a:t>Heat transfer by means of photons in electromagnetic waves </a:t>
            </a:r>
          </a:p>
          <a:p>
            <a:r>
              <a:rPr lang="en-US" dirty="0"/>
              <a:t>Conduction</a:t>
            </a:r>
          </a:p>
          <a:p>
            <a:pPr lvl="1"/>
            <a:r>
              <a:rPr lang="en-US" dirty="0"/>
              <a:t>Heat transfer by molecular or atomic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is the specific heat, T is the temperature, t is the time, and k is the thermal conductivity</a:t>
            </a:r>
          </a:p>
          <a:p>
            <a:r>
              <a:rPr lang="en-US" dirty="0"/>
              <a:t>It is a partial differential equation in time and space</a:t>
            </a:r>
          </a:p>
          <a:p>
            <a:r>
              <a:rPr lang="en-US" dirty="0"/>
              <a:t>We are solving for the T as a function of space and time</a:t>
            </a:r>
          </a:p>
          <a:p>
            <a:pPr lvl="1"/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F870D11-1786-C64C-817B-D4B0604F5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2045" y="2302248"/>
            <a:ext cx="3109273" cy="76368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885764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Reactor geometry depends on reactor type</a:t>
            </a:r>
          </a:p>
          <a:p>
            <a:r>
              <a:rPr lang="en-US" dirty="0"/>
              <a:t>The ideal geometry of each fuel rod is axisymmetric, but in reality it is 3D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stacked pellets may not be stacked perfectly, causing their center axis to not be aligned, also causing 3D geometry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598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initial condition of T is set by the state of the reactor directly before startup</a:t>
            </a:r>
          </a:p>
          <a:p>
            <a:r>
              <a:rPr lang="en-US" dirty="0"/>
              <a:t>What is the initial temperature profile of the fuel?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is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Density varies as a function of T (thermal expansion)</a:t>
            </a:r>
          </a:p>
          <a:p>
            <a:pPr lvl="1"/>
            <a:r>
              <a:rPr lang="en-US" dirty="0"/>
              <a:t>Also varies as a function of composition (thus as a function of burnup/time)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7.5408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17.629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blipFill>
                <a:blip r:embed="rId4"/>
                <a:stretch>
                  <a:fillRect l="-725" t="-16667" b="-10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899867" y="4199535"/>
            <a:ext cx="184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548.68,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2.285 × 10</a:t>
            </a:r>
            <a:r>
              <a:rPr lang="de-DE" baseline="30000" dirty="0"/>
              <a:t>-3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2.360 × 10</a:t>
            </a:r>
            <a:r>
              <a:rPr lang="de-DE" baseline="30000" dirty="0"/>
              <a:t>7</a:t>
            </a:r>
            <a:r>
              <a:rPr lang="de-DE" dirty="0"/>
              <a:t> 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generation rate is a function of the thermal neutron flux, which varies in time and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33612" y="2136446"/>
            <a:ext cx="19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 = </a:t>
            </a:r>
            <a:r>
              <a:rPr lang="en-US" sz="2400" dirty="0" err="1"/>
              <a:t>E</a:t>
            </a:r>
            <a:r>
              <a:rPr lang="en-US" sz="2400" baseline="-25000" dirty="0" err="1"/>
              <a:t>f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ϕ</a:t>
            </a:r>
            <a:r>
              <a:rPr lang="en-US" sz="2400" baseline="-25000" dirty="0" err="1"/>
              <a:t>th</a:t>
            </a:r>
            <a:endParaRPr lang="en-US" sz="24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0" y="2598111"/>
            <a:ext cx="8605740" cy="373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E263C-E2C6-4B4F-AEE1-57FEA988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1BBCC-B56E-6D43-82F4-E2956FCCA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621AB9-7D42-8948-9521-66898EE0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cladding and gap,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</a:t>
            </a:r>
            <a:r>
              <a:rPr lang="en-US"/>
              <a:t>flux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C39B5-6712-ED41-9218-16C828ED69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A3DED8EA-91A8-A549-9643-AE5C7E10B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2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0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36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water-cooled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25076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15381</TotalTime>
  <Words>2995</Words>
  <Application>Microsoft Macintosh PowerPoint</Application>
  <PresentationFormat>Widescreen</PresentationFormat>
  <Paragraphs>368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Cambria Math</vt:lpstr>
      <vt:lpstr>Symbol</vt:lpstr>
      <vt:lpstr>NCStateU-horizontal-left-logo</vt:lpstr>
      <vt:lpstr>Nuclear Fuel Performance</vt:lpstr>
      <vt:lpstr>Last Time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water-cooled reactor designs</vt:lpstr>
      <vt:lpstr>Not all fuel is pellet-based</vt:lpstr>
      <vt:lpstr>ATR and HFIR Core design</vt:lpstr>
      <vt:lpstr>Most fuel designs employ some type of cladding</vt:lpstr>
      <vt:lpstr>Fuel/Cladding Gap</vt:lpstr>
      <vt:lpstr>Smear Density</vt:lpstr>
      <vt:lpstr>Cladding material selection</vt:lpstr>
      <vt:lpstr>Molten Salt Reactors w/o cladding</vt:lpstr>
      <vt:lpstr>fuel fabrication</vt:lpstr>
      <vt:lpstr>Fabrication Process</vt:lpstr>
      <vt:lpstr>Uranium deposit types</vt:lpstr>
      <vt:lpstr>Global Uranium Resources</vt:lpstr>
      <vt:lpstr>Uranium mining/processing</vt:lpstr>
      <vt:lpstr>Conversion</vt:lpstr>
      <vt:lpstr>Enrichment</vt:lpstr>
      <vt:lpstr>SWUs</vt:lpstr>
      <vt:lpstr>Enrichment</vt:lpstr>
      <vt:lpstr>Enrichment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The heat generation rate is a function of the thermal neutron flux, which varies in time and space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W. Beeler</cp:lastModifiedBy>
  <cp:revision>57</cp:revision>
  <cp:lastPrinted>2021-01-27T15:30:43Z</cp:lastPrinted>
  <dcterms:created xsi:type="dcterms:W3CDTF">2020-01-02T17:34:23Z</dcterms:created>
  <dcterms:modified xsi:type="dcterms:W3CDTF">2023-01-12T21:20:54Z</dcterms:modified>
</cp:coreProperties>
</file>